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9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5"/>
    <p:sldMasterId id="2147483656" r:id="rId6"/>
    <p:sldMasterId id="2147483657" r:id="rId7"/>
    <p:sldMasterId id="2147483658" r:id="rId8"/>
    <p:sldMasterId id="2147483659" r:id="rId9"/>
    <p:sldMasterId id="2147483660" r:id="rId10"/>
    <p:sldMasterId id="2147483661" r:id="rId11"/>
    <p:sldMasterId id="2147483662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</p:sldIdLst>
  <p:sldSz cy="6858000" cx="9144000"/>
  <p:notesSz cx="6858000" cy="9144000"/>
  <p:embeddedFontLst>
    <p:embeddedFont>
      <p:font typeface="Merriweather Sans"/>
      <p:regular r:id="rId36"/>
      <p:bold r:id="rId37"/>
      <p:italic r:id="rId38"/>
      <p:boldItalic r:id="rId39"/>
    </p:embeddedFont>
    <p:embeddedFont>
      <p:font typeface="Open Sans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CAAE6FD-FDD9-4164-9905-5D8F0F0DDFB7}">
  <a:tblStyle styleId="{FCAAE6FD-FDD9-4164-9905-5D8F0F0DDF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737B8D9A-9816-409F-B2B5-8E6BC9422B09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regular.fntdata"/><Relationship Id="rId20" Type="http://schemas.openxmlformats.org/officeDocument/2006/relationships/slide" Target="slides/slide7.xml"/><Relationship Id="rId42" Type="http://schemas.openxmlformats.org/officeDocument/2006/relationships/font" Target="fonts/OpenSans-italic.fntdata"/><Relationship Id="rId41" Type="http://schemas.openxmlformats.org/officeDocument/2006/relationships/font" Target="fonts/OpenSans-bold.fntdata"/><Relationship Id="rId22" Type="http://schemas.openxmlformats.org/officeDocument/2006/relationships/slide" Target="slides/slide9.xml"/><Relationship Id="rId21" Type="http://schemas.openxmlformats.org/officeDocument/2006/relationships/slide" Target="slides/slide8.xml"/><Relationship Id="rId43" Type="http://schemas.openxmlformats.org/officeDocument/2006/relationships/font" Target="fonts/OpenSans-boldItalic.fntdata"/><Relationship Id="rId24" Type="http://schemas.openxmlformats.org/officeDocument/2006/relationships/slide" Target="slides/slide11.xml"/><Relationship Id="rId23" Type="http://schemas.openxmlformats.org/officeDocument/2006/relationships/slide" Target="slides/slide10.xml"/><Relationship Id="rId1" Type="http://schemas.openxmlformats.org/officeDocument/2006/relationships/theme" Target="theme/theme9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slide" Target="slides/slide13.xml"/><Relationship Id="rId25" Type="http://schemas.openxmlformats.org/officeDocument/2006/relationships/slide" Target="slides/slide12.xml"/><Relationship Id="rId28" Type="http://schemas.openxmlformats.org/officeDocument/2006/relationships/slide" Target="slides/slide15.xml"/><Relationship Id="rId27" Type="http://schemas.openxmlformats.org/officeDocument/2006/relationships/slide" Target="slides/slide1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16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18.xml"/><Relationship Id="rId30" Type="http://schemas.openxmlformats.org/officeDocument/2006/relationships/slide" Target="slides/slide17.xml"/><Relationship Id="rId11" Type="http://schemas.openxmlformats.org/officeDocument/2006/relationships/slideMaster" Target="slideMasters/slideMaster7.xml"/><Relationship Id="rId33" Type="http://schemas.openxmlformats.org/officeDocument/2006/relationships/slide" Target="slides/slide20.xml"/><Relationship Id="rId10" Type="http://schemas.openxmlformats.org/officeDocument/2006/relationships/slideMaster" Target="slideMasters/slideMaster6.xml"/><Relationship Id="rId32" Type="http://schemas.openxmlformats.org/officeDocument/2006/relationships/slide" Target="slides/slide19.xml"/><Relationship Id="rId13" Type="http://schemas.openxmlformats.org/officeDocument/2006/relationships/notesMaster" Target="notesMasters/notesMaster1.xml"/><Relationship Id="rId35" Type="http://schemas.openxmlformats.org/officeDocument/2006/relationships/slide" Target="slides/slide22.xml"/><Relationship Id="rId12" Type="http://schemas.openxmlformats.org/officeDocument/2006/relationships/slideMaster" Target="slideMasters/slideMaster8.xml"/><Relationship Id="rId34" Type="http://schemas.openxmlformats.org/officeDocument/2006/relationships/slide" Target="slides/slide21.xml"/><Relationship Id="rId15" Type="http://schemas.openxmlformats.org/officeDocument/2006/relationships/slide" Target="slides/slide2.xml"/><Relationship Id="rId37" Type="http://schemas.openxmlformats.org/officeDocument/2006/relationships/font" Target="fonts/MerriweatherSans-bold.fntdata"/><Relationship Id="rId14" Type="http://schemas.openxmlformats.org/officeDocument/2006/relationships/slide" Target="slides/slide1.xml"/><Relationship Id="rId36" Type="http://schemas.openxmlformats.org/officeDocument/2006/relationships/font" Target="fonts/MerriweatherSans-regular.fntdata"/><Relationship Id="rId17" Type="http://schemas.openxmlformats.org/officeDocument/2006/relationships/slide" Target="slides/slide4.xml"/><Relationship Id="rId39" Type="http://schemas.openxmlformats.org/officeDocument/2006/relationships/font" Target="fonts/MerriweatherSans-boldItalic.fntdata"/><Relationship Id="rId16" Type="http://schemas.openxmlformats.org/officeDocument/2006/relationships/slide" Target="slides/slide3.xml"/><Relationship Id="rId38" Type="http://schemas.openxmlformats.org/officeDocument/2006/relationships/font" Target="fonts/MerriweatherSans-italic.fntdata"/><Relationship Id="rId19" Type="http://schemas.openxmlformats.org/officeDocument/2006/relationships/slide" Target="slides/slide6.xml"/><Relationship Id="rId18" Type="http://schemas.openxmlformats.org/officeDocument/2006/relationships/slide" Target="slides/slide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-US"/>
              <a:t>This lab specific training should be updated at the time of BUA renewal and/or any BUA amendments. A copy of this training should be provided to EH&amp;S Biosafety upon your BUA renewal every three years.</a:t>
            </a:r>
            <a:endParaRPr/>
          </a:p>
        </p:txBody>
      </p:sp>
      <p:sp>
        <p:nvSpPr>
          <p:cNvPr id="122" name="Google Shape;122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0" name="Google Shape;16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8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6473825" y="62420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ctrTitle"/>
          </p:nvPr>
        </p:nvSpPr>
        <p:spPr>
          <a:xfrm>
            <a:off x="685800" y="1438980"/>
            <a:ext cx="7399867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subTitle"/>
          </p:nvPr>
        </p:nvSpPr>
        <p:spPr>
          <a:xfrm>
            <a:off x="680155" y="2983087"/>
            <a:ext cx="7433733" cy="968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FECB89"/>
              </a:buClr>
              <a:buSzPts val="2400"/>
              <a:buNone/>
              <a:defRPr>
                <a:solidFill>
                  <a:srgbClr val="FECB89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FECB89"/>
              </a:buClr>
              <a:buSzPts val="2000"/>
              <a:buNone/>
              <a:defRPr>
                <a:solidFill>
                  <a:srgbClr val="FECB89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FECB89"/>
              </a:buClr>
              <a:buSzPts val="1800"/>
              <a:buNone/>
              <a:defRPr>
                <a:solidFill>
                  <a:srgbClr val="FECB89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FECB89"/>
              </a:buClr>
              <a:buSzPts val="1600"/>
              <a:buNone/>
              <a:defRPr>
                <a:solidFill>
                  <a:srgbClr val="FECB89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FECB89"/>
              </a:buClr>
              <a:buSzPts val="2000"/>
              <a:buNone/>
              <a:defRPr>
                <a:solidFill>
                  <a:srgbClr val="FECB89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FECB89"/>
              </a:buClr>
              <a:buSzPts val="2000"/>
              <a:buNone/>
              <a:defRPr>
                <a:solidFill>
                  <a:srgbClr val="FECB89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FECB89"/>
              </a:buClr>
              <a:buSzPts val="2000"/>
              <a:buNone/>
              <a:defRPr>
                <a:solidFill>
                  <a:srgbClr val="FECB89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FECB89"/>
              </a:buClr>
              <a:buSzPts val="2000"/>
              <a:buNone/>
              <a:defRPr>
                <a:solidFill>
                  <a:srgbClr val="FECB8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 type="obj">
  <p:cSld name="OBJEC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6473825" y="62420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0" y="1277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200"/>
              <a:buFont typeface="Georgia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457200" y="2454805"/>
            <a:ext cx="8229600" cy="2526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Char char="»"/>
              <a:defRPr sz="12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457200" y="316782"/>
            <a:ext cx="3451578" cy="488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FDB515"/>
              </a:buClr>
              <a:buSzPts val="1800"/>
              <a:buNone/>
              <a:defRPr b="1" sz="1800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3" type="body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1058327"/>
            <a:ext cx="3008313" cy="4049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3575050" y="1091489"/>
            <a:ext cx="4877506" cy="4256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  <a:defRPr sz="22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11"/>
          <p:cNvSpPr txBox="1"/>
          <p:nvPr>
            <p:ph idx="2" type="body"/>
          </p:nvPr>
        </p:nvSpPr>
        <p:spPr>
          <a:xfrm>
            <a:off x="457200" y="1547983"/>
            <a:ext cx="3008313" cy="3786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1" name="Google Shape;81;p11"/>
          <p:cNvSpPr txBox="1"/>
          <p:nvPr>
            <p:ph idx="3" type="body"/>
          </p:nvPr>
        </p:nvSpPr>
        <p:spPr>
          <a:xfrm>
            <a:off x="457200" y="316782"/>
            <a:ext cx="3451578" cy="488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FDB515"/>
              </a:buClr>
              <a:buSzPts val="1800"/>
              <a:buNone/>
              <a:defRPr b="1" sz="1800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4" type="body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268288" y="377049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/>
          <p:nvPr>
            <p:ph idx="2" type="pic"/>
          </p:nvPr>
        </p:nvSpPr>
        <p:spPr>
          <a:xfrm>
            <a:off x="268288" y="330552"/>
            <a:ext cx="6462712" cy="3394781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3"/>
          <p:cNvSpPr txBox="1"/>
          <p:nvPr>
            <p:ph idx="1" type="body"/>
          </p:nvPr>
        </p:nvSpPr>
        <p:spPr>
          <a:xfrm>
            <a:off x="268286" y="4351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5254977" y="1015999"/>
            <a:ext cx="3008313" cy="4049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456494" y="1020939"/>
            <a:ext cx="4623506" cy="4059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Char char="»"/>
              <a:defRPr sz="12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8" name="Google Shape;108;p15"/>
          <p:cNvSpPr txBox="1"/>
          <p:nvPr>
            <p:ph idx="2" type="body"/>
          </p:nvPr>
        </p:nvSpPr>
        <p:spPr>
          <a:xfrm>
            <a:off x="5254977" y="1533878"/>
            <a:ext cx="3008313" cy="3574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9" name="Google Shape;109;p15"/>
          <p:cNvSpPr txBox="1"/>
          <p:nvPr>
            <p:ph idx="3" type="body"/>
          </p:nvPr>
        </p:nvSpPr>
        <p:spPr>
          <a:xfrm>
            <a:off x="457200" y="316782"/>
            <a:ext cx="3451578" cy="488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FDB515"/>
              </a:buClr>
              <a:buSzPts val="1800"/>
              <a:buNone/>
              <a:defRPr b="1" sz="1800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4" type="body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9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7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theme" Target="../theme/theme2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6473825" y="62420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5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6473825" y="62420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6473825" y="62420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53" name="Google Shape;5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57" name="Google Shape;5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/>
          <p:nvPr/>
        </p:nvSpPr>
        <p:spPr>
          <a:xfrm>
            <a:off x="8113712" y="6407150"/>
            <a:ext cx="10302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San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/>
          </a:p>
        </p:txBody>
      </p:sp>
      <p:sp>
        <p:nvSpPr>
          <p:cNvPr id="60" name="Google Shape;60;p8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71" name="Google Shape;7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0"/>
          <p:cNvSpPr txBox="1"/>
          <p:nvPr/>
        </p:nvSpPr>
        <p:spPr>
          <a:xfrm>
            <a:off x="8113712" y="6407150"/>
            <a:ext cx="10302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San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86" name="Google Shape;8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/>
          <p:nvPr/>
        </p:nvSpPr>
        <p:spPr>
          <a:xfrm>
            <a:off x="8113712" y="6407150"/>
            <a:ext cx="10302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San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/>
          </a:p>
        </p:txBody>
      </p:sp>
      <p:sp>
        <p:nvSpPr>
          <p:cNvPr id="89" name="Google Shape;89;p12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3262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ructures.png" id="99" name="Google Shape;9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8425" y="0"/>
            <a:ext cx="92710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11162" y="6081712"/>
            <a:ext cx="1744662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8113712" y="6407150"/>
            <a:ext cx="103028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San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457200" y="6699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457200" y="1989137"/>
            <a:ext cx="8229600" cy="252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5553075" y="6340475"/>
            <a:ext cx="2347912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so@berkeley.edu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hyperlink" Target="mailto:bso@berkeley.ed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osp.od.nih.gov/wp-content/uploads/NIH_Guidelines.pdf" TargetMode="External"/><Relationship Id="rId4" Type="http://schemas.openxmlformats.org/officeDocument/2006/relationships/hyperlink" Target="https://osp.od.nih.gov/wp-content/uploads/NIH_Guidelines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>
            <a:off x="-118625" y="0"/>
            <a:ext cx="9321900" cy="6994500"/>
          </a:xfrm>
          <a:prstGeom prst="rect">
            <a:avLst/>
          </a:prstGeom>
          <a:solidFill>
            <a:srgbClr val="FDB515"/>
          </a:solidFill>
          <a:ln cap="flat" cmpd="sng" w="9525">
            <a:solidFill>
              <a:srgbClr val="FDB51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 txBox="1"/>
          <p:nvPr>
            <p:ph type="title"/>
          </p:nvPr>
        </p:nvSpPr>
        <p:spPr>
          <a:xfrm>
            <a:off x="427515" y="428650"/>
            <a:ext cx="8229600" cy="1631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Georgia"/>
              <a:buNone/>
            </a:pPr>
            <a:r>
              <a:t/>
            </a:r>
            <a:endParaRPr b="1" sz="1800" u="sng">
              <a:solidFill>
                <a:srgbClr val="FFC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Georgia"/>
              <a:buNone/>
            </a:pPr>
            <a:r>
              <a:rPr b="1" i="0" lang="en-US" sz="1800" u="sng">
                <a:solidFill>
                  <a:srgbClr val="3D85C6"/>
                </a:solidFill>
                <a:latin typeface="Open Sans"/>
                <a:ea typeface="Open Sans"/>
                <a:cs typeface="Open Sans"/>
                <a:sym typeface="Open Sans"/>
              </a:rPr>
              <a:t>Recombinant DNA Training for Research Group Members </a:t>
            </a:r>
            <a:br>
              <a:rPr i="0" lang="en-US" sz="1800" u="none">
                <a:solidFill>
                  <a:srgbClr val="FFC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0" lang="en-US" sz="32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How to Use this Training Template</a:t>
            </a:r>
            <a:endParaRPr i="0" sz="3200" u="none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Georgia"/>
              <a:buNone/>
            </a:pPr>
            <a:r>
              <a:t/>
            </a:r>
            <a:endParaRPr sz="3200">
              <a:solidFill>
                <a:srgbClr val="FFC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427515" y="1904150"/>
            <a:ext cx="8229600" cy="45252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987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Principal Investigators (PIs) whose research involves recombinant DNA are required by the National Institutes of Health (NIH) to provide their research group members training on lab-specific hazards and emergency procedures. </a:t>
            </a:r>
            <a:endParaRPr i="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987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9871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The UC Berkeley Environment, Health and Safety (EH&amp;S)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Biosafety Program (</a:t>
            </a:r>
            <a:r>
              <a:rPr lang="en-US" u="sng">
                <a:solidFill>
                  <a:srgbClr val="3D85C6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bso@berkeley.edu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) 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has prepared this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slide deck 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presentation template to assist PIs in meeting this requirement. Text in italics </a:t>
            </a:r>
            <a:r>
              <a:rPr i="1" lang="en-US" u="none" cap="none" strike="noStrike">
                <a:solidFill>
                  <a:srgbClr val="FFC000"/>
                </a:solidFill>
                <a:latin typeface="Open Sans"/>
                <a:ea typeface="Open Sans"/>
                <a:cs typeface="Open Sans"/>
                <a:sym typeface="Open Sans"/>
              </a:rPr>
              <a:t>[example]</a:t>
            </a:r>
            <a:r>
              <a:rPr i="1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indicates where the template should be modified to accurately reflect your lab hazards and procedures. 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2900"/>
              <a:buFont typeface="Georgia"/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O</a:t>
            </a: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ther PI Responsibilities</a:t>
            </a:r>
            <a:endParaRPr sz="3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76" name="Google Shape;176;p25"/>
          <p:cNvGraphicFramePr/>
          <p:nvPr/>
        </p:nvGraphicFramePr>
        <p:xfrm>
          <a:off x="396240" y="114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{FCAAE6FD-FDD9-4164-9905-5D8F0F0DDFB7}</a:tableStyleId>
              </a:tblPr>
              <a:tblGrid>
                <a:gridCol w="4183375"/>
                <a:gridCol w="4020950"/>
              </a:tblGrid>
              <a:tr h="381000">
                <a:tc>
                  <a:txBody>
                    <a:bodyPr/>
                    <a:lstStyle/>
                    <a:p>
                      <a:pPr indent="-342900" lvl="0" marL="34290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sng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Responsibility</a:t>
                      </a:r>
                      <a:r>
                        <a:rPr b="1" lang="en-US" sz="20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	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sng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NIH Guideline Reference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Train Lab Staff (Micro technique)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IV-B-7-a, d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Ship Agents Safely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IV-B-7-a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Follow Emergency Plans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IV-B-7-a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Notify NIH of novel host/vectors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IV-B-7-b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Update Protocol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IV-B-7-c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Notify IBC/CLEB of incident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IV-B-7-e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Make Protocol Available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IV-B-7-d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Offer Medical Surveillance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IV-B-7-d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Supervise Lab Members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IV-B-7-e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Maintain Safety Equipment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Section IV-B-7-e</a:t>
                      </a:r>
                      <a:endParaRPr sz="180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0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Description of the Experiment-BUA</a:t>
            </a:r>
            <a:br>
              <a:rPr i="0" lang="en-US" sz="40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0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The Scope of Work</a:t>
            </a:r>
            <a:endParaRPr sz="4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6"/>
          <p:cNvSpPr txBox="1"/>
          <p:nvPr>
            <p:ph idx="1" type="body"/>
          </p:nvPr>
        </p:nvSpPr>
        <p:spPr>
          <a:xfrm>
            <a:off x="320040" y="1447800"/>
            <a:ext cx="8229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>
                <a:latin typeface="Open Sans"/>
                <a:ea typeface="Open Sans"/>
                <a:cs typeface="Open Sans"/>
                <a:sym typeface="Open Sans"/>
              </a:rPr>
              <a:t>[Cut and paste scope of work narrative from your BUA] </a:t>
            </a:r>
            <a:endParaRPr i="1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i="1" lang="en-US">
                <a:latin typeface="Open Sans"/>
                <a:ea typeface="Open Sans"/>
                <a:cs typeface="Open Sans"/>
                <a:sym typeface="Open Sans"/>
              </a:rPr>
              <a:t>Create additional slides if needed</a:t>
            </a:r>
            <a:endParaRPr i="1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3600"/>
              <a:buFont typeface="Georgia"/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Description of the Experiment-BUA</a:t>
            </a:r>
            <a:br>
              <a:rPr lang="en-US" sz="3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The Agents Used</a:t>
            </a:r>
            <a:endParaRPr sz="2400"/>
          </a:p>
        </p:txBody>
      </p:sp>
      <p:sp>
        <p:nvSpPr>
          <p:cNvPr id="188" name="Google Shape;188;p27"/>
          <p:cNvSpPr txBox="1"/>
          <p:nvPr>
            <p:ph idx="1" type="body"/>
          </p:nvPr>
        </p:nvSpPr>
        <p:spPr>
          <a:xfrm>
            <a:off x="320040" y="1371600"/>
            <a:ext cx="82296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i="1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[List the agents, recombinant DNA host/vector systems, human cell lines, packaging cell lines, and clinical specimens used in the experiment. Include all etiological agents.]</a:t>
            </a:r>
            <a:endParaRPr i="0" sz="24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3600"/>
              <a:buFont typeface="Georgia"/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Description of the Experiment-BUA</a:t>
            </a:r>
            <a:br>
              <a:rPr lang="en-US" sz="3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The Risks that May Affect Containment Level</a:t>
            </a:r>
            <a:r>
              <a:rPr b="0" i="0" lang="en-US" sz="2400" u="non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/>
          </a:p>
        </p:txBody>
      </p:sp>
      <p:sp>
        <p:nvSpPr>
          <p:cNvPr id="194" name="Google Shape;194;p28"/>
          <p:cNvSpPr txBox="1"/>
          <p:nvPr>
            <p:ph idx="1" type="body"/>
          </p:nvPr>
        </p:nvSpPr>
        <p:spPr>
          <a:xfrm>
            <a:off x="320040" y="1447800"/>
            <a:ext cx="8229600" cy="31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These are some of the common experimental risks associated with our research: </a:t>
            </a:r>
            <a:r>
              <a:rPr i="1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[modify list as appropriate]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Route(s) of exposure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olumes of culture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erosol generating procedures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Procedures involving sharps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igh concentrations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he use of vectors and vulnerable animals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nserted genetic sequences that increase virulence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7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he use of drug/antibiotic resistant strains</a:t>
            </a:r>
            <a:endParaRPr b="0" i="0" sz="1400" u="none" cap="none" strike="noStrike">
              <a:solidFill>
                <a:schemeClr val="lt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3600"/>
              <a:buFont typeface="Georgia"/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Description of the Experiment-BUA</a:t>
            </a:r>
            <a:br>
              <a:rPr lang="en-US" sz="3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The Risks that May Affect Containment Level</a:t>
            </a:r>
            <a:r>
              <a:rPr b="0" i="0" lang="en-US" sz="2400" u="non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/>
          </a:p>
        </p:txBody>
      </p:sp>
      <p:sp>
        <p:nvSpPr>
          <p:cNvPr id="200" name="Google Shape;200;p29"/>
          <p:cNvSpPr txBox="1"/>
          <p:nvPr/>
        </p:nvSpPr>
        <p:spPr>
          <a:xfrm>
            <a:off x="320040" y="1524000"/>
            <a:ext cx="82296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These are the symptoms of exposure with the agents we use:</a:t>
            </a: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•"/>
            </a:pPr>
            <a:r>
              <a:rPr i="1"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[List symptoms of exposure]</a:t>
            </a:r>
            <a:endParaRPr i="1" sz="2400">
              <a:solidFill>
                <a:srgbClr val="FFFFFF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>
            <p:ph type="title"/>
          </p:nvPr>
        </p:nvSpPr>
        <p:spPr>
          <a:xfrm>
            <a:off x="320040" y="228600"/>
            <a:ext cx="8229600" cy="554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3200"/>
              <a:buFont typeface="Georgia"/>
              <a:buNone/>
            </a:pPr>
            <a:r>
              <a:rPr lang="en-US" sz="30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Our Recombinant DNA Experiment Template</a:t>
            </a:r>
            <a:endParaRPr sz="3000">
              <a:solidFill>
                <a:srgbClr val="F3F3F3"/>
              </a:solidFill>
            </a:endParaRPr>
          </a:p>
        </p:txBody>
      </p:sp>
      <p:sp>
        <p:nvSpPr>
          <p:cNvPr id="206" name="Google Shape;206;p30"/>
          <p:cNvSpPr txBox="1"/>
          <p:nvPr>
            <p:ph idx="1" type="body"/>
          </p:nvPr>
        </p:nvSpPr>
        <p:spPr>
          <a:xfrm>
            <a:off x="320040" y="914400"/>
            <a:ext cx="8229600" cy="4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i="1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[Cut and paste from BUA form:]</a:t>
            </a:r>
            <a:endParaRPr i="0" u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Agent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haracteristics: 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Routes of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xposure: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Host: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Vector: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Nature of inserted sequences: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Source of inserted sequences: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Types of manipulation: </a:t>
            </a:r>
            <a:r>
              <a:rPr i="1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Attempt to express foreign gene:   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Protein produced: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Containment: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Section of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g</a:t>
            </a: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uidelines: </a:t>
            </a:r>
            <a:endParaRPr i="0" u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Risk Assessment/Biosafety Level</a:t>
            </a:r>
            <a:br>
              <a:rPr b="0" i="0" lang="en-US" sz="4500" u="none">
                <a:solidFill>
                  <a:srgbClr val="FDB515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0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Good Work Practices </a:t>
            </a:r>
            <a:r>
              <a:rPr i="1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[Modify list as appropriate]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2" name="Google Shape;212;p31"/>
          <p:cNvSpPr txBox="1"/>
          <p:nvPr>
            <p:ph idx="1" type="body"/>
          </p:nvPr>
        </p:nvSpPr>
        <p:spPr>
          <a:xfrm>
            <a:off x="320040" y="1371600"/>
            <a:ext cx="8229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Wash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ands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requently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Use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ersonal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rotective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quipment and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ngineering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ontrols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Minimize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u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 of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harps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ot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at,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rink, or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moke in the lab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Disinfect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ork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reas</a:t>
            </a:r>
            <a:endParaRPr i="0" sz="2400" u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>
            <p:ph type="title"/>
          </p:nvPr>
        </p:nvSpPr>
        <p:spPr>
          <a:xfrm>
            <a:off x="320050" y="228600"/>
            <a:ext cx="86043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Risk Assessment/Biosafety Level </a:t>
            </a: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Personal Protective Equipment </a:t>
            </a:r>
            <a:r>
              <a:rPr i="1" lang="en-US" sz="2400">
                <a:latin typeface="Open Sans"/>
                <a:ea typeface="Open Sans"/>
                <a:cs typeface="Open Sans"/>
                <a:sym typeface="Open Sans"/>
              </a:rPr>
              <a:t>[Modify list as appropriate]</a:t>
            </a:r>
            <a:endParaRPr i="1" sz="2400"/>
          </a:p>
        </p:txBody>
      </p:sp>
      <p:sp>
        <p:nvSpPr>
          <p:cNvPr id="218" name="Google Shape;218;p32"/>
          <p:cNvSpPr txBox="1"/>
          <p:nvPr>
            <p:ph idx="1" type="body"/>
          </p:nvPr>
        </p:nvSpPr>
        <p:spPr>
          <a:xfrm>
            <a:off x="320040" y="1371600"/>
            <a:ext cx="8229600" cy="22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following personal protective equipment must be worn when handling agents in the tissue culture room and the biosafety cabinet: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Latex or nitrile gloves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Lab coat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Safety glasses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Risk Assessment/Biosafety Level </a:t>
            </a: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Engineering Controls [Modify list as appropriate]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Google Shape;224;p33"/>
          <p:cNvSpPr txBox="1"/>
          <p:nvPr>
            <p:ph idx="1" type="body"/>
          </p:nvPr>
        </p:nvSpPr>
        <p:spPr>
          <a:xfrm>
            <a:off x="320040" y="1447800"/>
            <a:ext cx="8229600" cy="25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following engineering controls must be used whenever handling agents in the tissue culture room: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Biosafety cabinet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Sink for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w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ashing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Mechanical pipettes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Sealed vials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Sharps containers/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roken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g</a:t>
            </a: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lass box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Eyewash/deluge shower (use only in an emergency)</a:t>
            </a:r>
            <a:endParaRPr b="0" i="0" sz="2000" u="none" cap="none" strike="noStrike">
              <a:solidFill>
                <a:schemeClr val="lt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0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Waste Disposal/Decontamination</a:t>
            </a:r>
            <a:br>
              <a:rPr i="0" lang="en-US" sz="38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1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[Modify list as appropriate]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0" name="Google Shape;230;p34"/>
          <p:cNvSpPr txBox="1"/>
          <p:nvPr>
            <p:ph idx="1" type="body"/>
          </p:nvPr>
        </p:nvSpPr>
        <p:spPr>
          <a:xfrm>
            <a:off x="320040" y="1447800"/>
            <a:ext cx="82296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Liquid waste will be treated with bleach (10% final concentration), allowed to set for 20 minutes and drain-disposed.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Solid red bag wastes will be placed in a red-bag lined bin and transferred to the _________ Building, Room______ medical waste storage area for pick up &amp; disposal.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Work areas must be disinfected with 70% ethanol,10% bleach, or______________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ctrTitle"/>
          </p:nvPr>
        </p:nvSpPr>
        <p:spPr>
          <a:xfrm>
            <a:off x="685800" y="1438275"/>
            <a:ext cx="73992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500"/>
              <a:buFont typeface="Georgia"/>
              <a:buNone/>
            </a:pPr>
            <a:r>
              <a:rPr i="0" lang="en-US" sz="40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Working with Recombinant DNA in the </a:t>
            </a:r>
            <a:br>
              <a:rPr i="0" lang="en-US" sz="40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1" lang="en-US" sz="40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_[name of PI]_ </a:t>
            </a:r>
            <a:r>
              <a:rPr i="0" lang="en-US" sz="40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Laboratory</a:t>
            </a:r>
            <a:endParaRPr sz="40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7"/>
          <p:cNvSpPr txBox="1"/>
          <p:nvPr>
            <p:ph idx="1" type="subTitle"/>
          </p:nvPr>
        </p:nvSpPr>
        <p:spPr>
          <a:xfrm>
            <a:off x="855662" y="3465512"/>
            <a:ext cx="6916737" cy="1106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i="1" lang="en-US" sz="200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[Name of PI]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i="1" lang="en-US" sz="200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[Name of Department]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i="1" lang="en-US" sz="200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[Date Training was Last Updated]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5"/>
          <p:cNvSpPr txBox="1"/>
          <p:nvPr>
            <p:ph type="title"/>
          </p:nvPr>
        </p:nvSpPr>
        <p:spPr>
          <a:xfrm>
            <a:off x="320051" y="228600"/>
            <a:ext cx="828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0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Emergency Procedures </a:t>
            </a:r>
            <a:endParaRPr i="0" sz="3800" u="none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000"/>
              <a:buFont typeface="Georgia"/>
              <a:buNone/>
            </a:pPr>
            <a:r>
              <a:rPr i="1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[modify as appropriate]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6" name="Google Shape;236;p35"/>
          <p:cNvSpPr txBox="1"/>
          <p:nvPr/>
        </p:nvSpPr>
        <p:spPr>
          <a:xfrm>
            <a:off x="320040" y="1371600"/>
            <a:ext cx="76929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b="1"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 the event of a laboratory accident:</a:t>
            </a:r>
            <a:endParaRPr b="1" sz="2000">
              <a:solidFill>
                <a:srgbClr val="FDB51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44500" lvl="1" marL="869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Tend to injured person.</a:t>
            </a:r>
            <a:endParaRPr sz="1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44500" lvl="1" marL="869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Seek medical attention at Tang or the Alta Bates ER at 2450 Ashby Avenue after hours. </a:t>
            </a:r>
            <a:endParaRPr sz="1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44500" lvl="1" marL="869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Immediately notify the PI or the lab supervisor of the incident.</a:t>
            </a:r>
            <a:endParaRPr sz="1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44500" lvl="1" marL="869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Initiate clean up procedures.</a:t>
            </a:r>
            <a:endParaRPr sz="1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444500" lvl="1" marL="869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Notify EH&amp;S within 8 business hours of a biohazardous spill or if recombinant DNA was involved (but immediately in the event of large spills or injury): </a:t>
            </a:r>
            <a:endParaRPr sz="1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41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(510)-642-3073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241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(510)-642-3333 (After Hours)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6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50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Conclusion</a:t>
            </a:r>
            <a:endParaRPr sz="3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2" name="Google Shape;242;p36"/>
          <p:cNvSpPr txBox="1"/>
          <p:nvPr>
            <p:ph idx="1" type="body"/>
          </p:nvPr>
        </p:nvSpPr>
        <p:spPr>
          <a:xfrm>
            <a:off x="320040" y="1143000"/>
            <a:ext cx="8229600" cy="27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This training is designed to inform you of the NIH requirements regarding use of recombinant DNA, and our lab’s implementation of the NIH requirements.  </a:t>
            </a:r>
            <a:r>
              <a:rPr i="1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All recombinant DNA experiments require BUA approval by CLEB and any changes require an approved amendment to the BUA.</a:t>
            </a: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If you have any questions on this training, let me know, and I will contact the Biosafety Officer for assistance. 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7"/>
          <p:cNvSpPr txBox="1"/>
          <p:nvPr/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Training Documentation:</a:t>
            </a:r>
            <a:endParaRPr sz="3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8" name="Google Shape;248;p37"/>
          <p:cNvSpPr txBox="1"/>
          <p:nvPr/>
        </p:nvSpPr>
        <p:spPr>
          <a:xfrm>
            <a:off x="320040" y="1143000"/>
            <a:ext cx="8229600" cy="25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Please keep a record of lab members who have completed this lab specific training, include:  </a:t>
            </a: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4042063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Trainee name (first, last)</a:t>
            </a: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4042063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E-mail</a:t>
            </a: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4042063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Signature</a:t>
            </a: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4042063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Date of training completion</a:t>
            </a: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9" name="Google Shape;249;p37"/>
          <p:cNvSpPr/>
          <p:nvPr/>
        </p:nvSpPr>
        <p:spPr>
          <a:xfrm>
            <a:off x="3545900" y="2838075"/>
            <a:ext cx="4835100" cy="2525700"/>
          </a:xfrm>
          <a:prstGeom prst="rect">
            <a:avLst/>
          </a:prstGeom>
          <a:solidFill>
            <a:srgbClr val="19183A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50" name="Google Shape;250;p37"/>
          <p:cNvGraphicFramePr/>
          <p:nvPr/>
        </p:nvGraphicFramePr>
        <p:xfrm>
          <a:off x="3673437" y="2992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{737B8D9A-9816-409F-B2B5-8E6BC9422B09}</a:tableStyleId>
              </a:tblPr>
              <a:tblGrid>
                <a:gridCol w="770450"/>
                <a:gridCol w="770450"/>
                <a:gridCol w="1185775"/>
                <a:gridCol w="1116900"/>
                <a:gridCol w="701575"/>
              </a:tblGrid>
              <a:tr h="640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First Name</a:t>
                      </a:r>
                      <a:endParaRPr sz="1600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Last Name</a:t>
                      </a:r>
                      <a:endParaRPr sz="1600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262"/>
                        </a:buClr>
                        <a:buSzPts val="9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email:</a:t>
                      </a:r>
                      <a:r>
                        <a:rPr b="1" i="0" lang="en-US" sz="9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b="1" i="0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___@berkeley.edu</a:t>
                      </a:r>
                      <a:endParaRPr sz="1600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Signature</a:t>
                      </a:r>
                      <a:endParaRPr sz="1600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9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Date</a:t>
                      </a:r>
                      <a:endParaRPr sz="1600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510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511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10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FDB51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500"/>
              <a:buFont typeface="Georgia"/>
              <a:buNone/>
            </a:pPr>
            <a:r>
              <a:rPr lang="en-US"/>
              <a:t>Basic Requirements</a:t>
            </a:r>
            <a:endParaRPr/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320040" y="1143000"/>
            <a:ext cx="82296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Research involving recombinant DNA is closely regulated by the National Institutes of Health (NIH), and requires a Biological Use Authorization (BUA) approved by the UC Berkeley Committee on Laboratory &amp; Environmental Biosafety (CLEB). CLEB works with the </a:t>
            </a:r>
            <a:r>
              <a:rPr lang="en-US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UC Berkeley Environment, Health and Safety (EH&amp;S) Biosafety Program</a:t>
            </a:r>
            <a:r>
              <a:rPr i="0" lang="en-US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which can provide additional guidance (</a:t>
            </a:r>
            <a:r>
              <a:rPr i="0" lang="en-US" sz="2400" u="sng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bso@berkeley.edu</a:t>
            </a:r>
            <a:r>
              <a:rPr i="0" lang="en-US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Basic Requirements (Cont’d)</a:t>
            </a:r>
            <a:endParaRPr sz="3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320040" y="1143000"/>
            <a:ext cx="82296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i="0" lang="en-US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All work involving recombinant DNA – regardless of funding source - must adhere to the mandatory NIH “Guidelines for Research Involving recombinant DNA Molecules” found at </a:t>
            </a:r>
            <a:r>
              <a:rPr i="0" lang="en-US" sz="2400" u="sng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https://osp.od.nih.gov/wp-content/uploads/NIH_Guidelines.pdf</a:t>
            </a:r>
            <a:endParaRPr i="0" sz="2400" u="sng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Purpose of </a:t>
            </a: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his Training</a:t>
            </a:r>
            <a:br>
              <a:rPr i="0" lang="en-US" sz="29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0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Section IV-B-7-d-(2) of the NIH Guidelines 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320040" y="1371600"/>
            <a:ext cx="82296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NIH requires that the PI provide lab-specific biosafety training on the hazards of the specific experimental procedures used in their laboratory to members of their research group.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Contents of </a:t>
            </a: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his Training</a:t>
            </a:r>
            <a:endParaRPr sz="3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457200" y="1143000"/>
            <a:ext cx="8229600" cy="40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CLEB Administrative Requirements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What are the NIH Guidelines?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Role of the Investigator/Lab Staff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Description of the Experiment-BUA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Agents Used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The Template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Risk Assessment/Biosafety Level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Good Work Practices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Personal Protective Equipment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–"/>
            </a:pPr>
            <a:r>
              <a:rPr i="0" lang="en-US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Engineering Controls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Waste Disposal/Decontamination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sz="24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Emergency Procedures</a:t>
            </a:r>
            <a:endParaRPr i="0" sz="1800" u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320040" y="228600"/>
            <a:ext cx="8229600" cy="6771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36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CLEB Administrative Requirements</a:t>
            </a:r>
            <a:endParaRPr sz="3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320040" y="1143000"/>
            <a:ext cx="8229600" cy="26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CLEB requires the following from every PI approved to use recombinant DNA: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Train all research group members on lab-specific hazards and procedures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Report incidents involving recombinant DNA immediately to EH&amp;S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3429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Submit a BUA amendment for any change in personnel or Scope of Work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45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What are the NIH Guidelines?</a:t>
            </a:r>
            <a:br>
              <a:rPr i="0" lang="en-US" sz="45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0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Key Sections of the NIH Guidelines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320040" y="1371600"/>
            <a:ext cx="8229600" cy="37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8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Appendix B - List of Agents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Section III - Types of Experiments involving recombinant DNA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Appendix G - Level of Containment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Appendix K - Large Scale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Appendix M - Gene Transfer/Human Subjects 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Appendix P - Transgenic Plants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Appendix Q - Transgenic Animals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•"/>
            </a:pPr>
            <a:r>
              <a:rPr i="0" lang="en-US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Section IV - Responsibilities of PI, IBC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320040" y="228600"/>
            <a:ext cx="8229600" cy="1046700"/>
          </a:xfrm>
          <a:prstGeom prst="rect">
            <a:avLst/>
          </a:prstGeom>
          <a:solidFill>
            <a:srgbClr val="19183A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515"/>
              </a:buClr>
              <a:buSzPts val="3000"/>
              <a:buFont typeface="Georgia"/>
              <a:buNone/>
            </a:pPr>
            <a:r>
              <a:rPr i="0" lang="en-US" sz="3800" u="none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PI R</a:t>
            </a:r>
            <a:r>
              <a:rPr lang="en-US" sz="3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esponsibilities</a:t>
            </a:r>
            <a:br>
              <a:rPr i="0" lang="en-US" sz="30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i="0" lang="en-US" sz="2400" u="none">
                <a:solidFill>
                  <a:srgbClr val="FDB515"/>
                </a:solidFill>
                <a:latin typeface="Open Sans"/>
                <a:ea typeface="Open Sans"/>
                <a:cs typeface="Open Sans"/>
                <a:sym typeface="Open Sans"/>
              </a:rPr>
              <a:t>Section IV-B-7: Role of the PI</a:t>
            </a:r>
            <a:endParaRPr sz="49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320040" y="1371600"/>
            <a:ext cx="8229600" cy="39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i="0" lang="en-US" sz="22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On behalf of the institution, the P</a:t>
            </a: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i="0" lang="en-US" sz="22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is responsible for full compliance with the </a:t>
            </a:r>
            <a:r>
              <a:rPr i="1" lang="en-US" sz="22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NIH Guidelines </a:t>
            </a:r>
            <a:r>
              <a:rPr i="0" lang="en-US" sz="2200" u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for any recombinant DNA research.  </a:t>
            </a:r>
            <a:endParaRPr i="0" sz="2200" u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i="1" lang="en-US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PI must:</a:t>
            </a:r>
            <a:endParaRPr i="1"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Open Sans"/>
              <a:buChar char="•"/>
            </a:pP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Not initiate or modify recombinant DNA research which requires CLEB approval until that research has been approved by CLEB and has met all other requirements of the NIH Guidelines.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Open Sans"/>
              <a:buChar char="•"/>
            </a:pP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Report any significant problems, violations of the NIH Guidelines, or any significant research-related accidents and illnesses to the Biosafety Officer and CLEB.</a:t>
            </a:r>
            <a:endParaRPr b="0" i="0" sz="1500" u="none">
              <a:solidFill>
                <a:schemeClr val="lt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5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6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7_Berkeley_heritage">
  <a:themeElements>
    <a:clrScheme name="default">
      <a:dk1>
        <a:srgbClr val="FFFFFF"/>
      </a:dk1>
      <a:lt1>
        <a:srgbClr val="003262"/>
      </a:lt1>
      <a:dk2>
        <a:srgbClr val="C2B9A7"/>
      </a:dk2>
      <a:lt2>
        <a:srgbClr val="FDB515"/>
      </a:lt2>
      <a:accent1>
        <a:srgbClr val="FDB500"/>
      </a:accent1>
      <a:accent2>
        <a:srgbClr val="D8661F"/>
      </a:accent2>
      <a:accent3>
        <a:srgbClr val="003262"/>
      </a:accent3>
      <a:accent4>
        <a:srgbClr val="FDB500"/>
      </a:accent4>
      <a:accent5>
        <a:srgbClr val="D8661F"/>
      </a:accent5>
      <a:accent6>
        <a:srgbClr val="003262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7_Berkeley_heritage">
  <a:themeElements>
    <a:clrScheme name="Berkeley heritage">
      <a:dk1>
        <a:srgbClr val="FDB515"/>
      </a:dk1>
      <a:lt1>
        <a:srgbClr val="FFFFFF"/>
      </a:lt1>
      <a:dk2>
        <a:srgbClr val="003262"/>
      </a:dk2>
      <a:lt2>
        <a:srgbClr val="C2B9A7"/>
      </a:lt2>
      <a:accent1>
        <a:srgbClr val="FDB500"/>
      </a:accent1>
      <a:accent2>
        <a:srgbClr val="D8661F"/>
      </a:accent2>
      <a:accent3>
        <a:srgbClr val="B9D3B6"/>
      </a:accent3>
      <a:accent4>
        <a:srgbClr val="584F29"/>
      </a:accent4>
      <a:accent5>
        <a:srgbClr val="00B2A5"/>
      </a:accent5>
      <a:accent6>
        <a:srgbClr val="F79646"/>
      </a:accent6>
      <a:hlink>
        <a:srgbClr val="00B0DA"/>
      </a:hlink>
      <a:folHlink>
        <a:srgbClr val="EE1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